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BD8D-365B-452C-9429-A0337D2D949C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7603D-9EA5-4504-85C4-E8943F4788E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BD8D-365B-452C-9429-A0337D2D949C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7603D-9EA5-4504-85C4-E8943F4788E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BD8D-365B-452C-9429-A0337D2D949C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7603D-9EA5-4504-85C4-E8943F4788E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BD8D-365B-452C-9429-A0337D2D949C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7603D-9EA5-4504-85C4-E8943F4788E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BD8D-365B-452C-9429-A0337D2D949C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7603D-9EA5-4504-85C4-E8943F4788E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BD8D-365B-452C-9429-A0337D2D949C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7603D-9EA5-4504-85C4-E8943F4788E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BD8D-365B-452C-9429-A0337D2D949C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7603D-9EA5-4504-85C4-E8943F4788E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BD8D-365B-452C-9429-A0337D2D949C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7603D-9EA5-4504-85C4-E8943F4788E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BD8D-365B-452C-9429-A0337D2D949C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7603D-9EA5-4504-85C4-E8943F4788E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BD8D-365B-452C-9429-A0337D2D949C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7603D-9EA5-4504-85C4-E8943F4788E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BD8D-365B-452C-9429-A0337D2D949C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7603D-9EA5-4504-85C4-E8943F4788E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CBD8D-365B-452C-9429-A0337D2D949C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7603D-9EA5-4504-85C4-E8943F4788E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796908"/>
          </a:xfrm>
        </p:spPr>
        <p:txBody>
          <a:bodyPr>
            <a:normAutofit fontScale="90000"/>
          </a:bodyPr>
          <a:lstStyle/>
          <a:p>
            <a:r>
              <a:rPr lang="it-IT" sz="3100" b="1" dirty="0"/>
              <a:t>IL FUNZIONAMENTO INTELLETTIVO LIMITE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5072098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Il FIL non è una sindrome, ma la descrizione della modalità del funzionamento a livello cognitivo di un </a:t>
            </a:r>
            <a:r>
              <a:rPr lang="it-IT" dirty="0" smtClean="0"/>
              <a:t>individuo </a:t>
            </a:r>
          </a:p>
          <a:p>
            <a:pPr>
              <a:buNone/>
            </a:pPr>
            <a:endParaRPr lang="it-IT" dirty="0"/>
          </a:p>
          <a:p>
            <a:r>
              <a:rPr lang="it-IT" dirty="0"/>
              <a:t>Può essere causato da una sindrome genetica, da problematiche neurobiologiche, da deprivazione </a:t>
            </a:r>
            <a:r>
              <a:rPr lang="it-IT" dirty="0" smtClean="0"/>
              <a:t>sociale</a:t>
            </a:r>
          </a:p>
          <a:p>
            <a:endParaRPr lang="it-IT" dirty="0"/>
          </a:p>
          <a:p>
            <a:pPr lvl="0"/>
            <a:r>
              <a:rPr lang="it-IT" dirty="0"/>
              <a:t>Il QI si colloca tra 71 e </a:t>
            </a:r>
            <a:r>
              <a:rPr lang="it-IT" dirty="0" smtClean="0"/>
              <a:t>84</a:t>
            </a:r>
          </a:p>
          <a:p>
            <a:pPr lvl="0"/>
            <a:endParaRPr lang="it-IT" dirty="0"/>
          </a:p>
          <a:p>
            <a:pPr lvl="0"/>
            <a:r>
              <a:rPr lang="it-IT" dirty="0"/>
              <a:t>L’insorgenza si riscontra prima dei 18 </a:t>
            </a:r>
            <a:r>
              <a:rPr lang="it-IT" dirty="0" smtClean="0"/>
              <a:t>anni</a:t>
            </a:r>
          </a:p>
          <a:p>
            <a:pPr lvl="0">
              <a:buNone/>
            </a:pPr>
            <a:endParaRPr lang="it-IT" dirty="0"/>
          </a:p>
          <a:p>
            <a:pPr lvl="0"/>
            <a:r>
              <a:rPr lang="it-IT" dirty="0"/>
              <a:t>Sono presenti deficit cognitivo e difficoltà di adattamento</a:t>
            </a:r>
          </a:p>
          <a:p>
            <a:pPr>
              <a:buNone/>
            </a:pPr>
            <a:r>
              <a:rPr lang="it-IT" dirty="0"/>
              <a:t> </a:t>
            </a:r>
          </a:p>
          <a:p>
            <a:pPr>
              <a:buNone/>
            </a:pPr>
            <a:r>
              <a:rPr lang="it-IT" dirty="0" smtClean="0"/>
              <a:t> </a:t>
            </a:r>
            <a:r>
              <a:rPr lang="it-IT" sz="1600" dirty="0" smtClean="0"/>
              <a:t>11/8/2017			                                                                            Cavallito Anna Lucia</a:t>
            </a:r>
            <a:endParaRPr lang="it-IT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LE CAPACITÀ MAGGIORMENTE COMPROMESSE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it-IT" dirty="0"/>
              <a:t>Ragionamento logico – deduttivo (se …  allora … quindi)</a:t>
            </a:r>
          </a:p>
          <a:p>
            <a:pPr lvl="0"/>
            <a:r>
              <a:rPr lang="it-IT" dirty="0"/>
              <a:t>Ragionamento in termini critici</a:t>
            </a:r>
          </a:p>
          <a:p>
            <a:pPr lvl="0"/>
            <a:r>
              <a:rPr lang="it-IT" dirty="0"/>
              <a:t>Categorizzazione e seriazione</a:t>
            </a:r>
          </a:p>
          <a:p>
            <a:pPr lvl="0"/>
            <a:r>
              <a:rPr lang="it-IT" dirty="0"/>
              <a:t>Costruzione di una rete di conoscenze (collegamenti tra diverse informazioni)</a:t>
            </a:r>
          </a:p>
          <a:p>
            <a:pPr lvl="0"/>
            <a:r>
              <a:rPr lang="it-IT" dirty="0"/>
              <a:t>Astrazione</a:t>
            </a:r>
          </a:p>
          <a:p>
            <a:pPr lvl="0"/>
            <a:r>
              <a:rPr lang="it-IT" dirty="0"/>
              <a:t>Previsione</a:t>
            </a:r>
          </a:p>
          <a:p>
            <a:pPr lvl="0"/>
            <a:r>
              <a:rPr lang="it-IT" dirty="0"/>
              <a:t>Pianificazione</a:t>
            </a:r>
          </a:p>
          <a:p>
            <a:pPr lvl="0"/>
            <a:r>
              <a:rPr lang="it-IT" dirty="0"/>
              <a:t>Comprensione di consegne complesse</a:t>
            </a:r>
          </a:p>
          <a:p>
            <a:pPr lvl="0"/>
            <a:r>
              <a:rPr lang="it-IT" dirty="0"/>
              <a:t>Inferenze semantiche (concetti non espliciti)</a:t>
            </a:r>
          </a:p>
          <a:p>
            <a:pPr lvl="0"/>
            <a:r>
              <a:rPr lang="it-IT" dirty="0"/>
              <a:t>Mantenimento </a:t>
            </a:r>
            <a:r>
              <a:rPr lang="it-IT" dirty="0" smtClean="0"/>
              <a:t>a </a:t>
            </a:r>
            <a:r>
              <a:rPr lang="it-IT" dirty="0"/>
              <a:t>lungo termine delle informazioni</a:t>
            </a:r>
          </a:p>
          <a:p>
            <a:pPr lvl="0"/>
            <a:r>
              <a:rPr lang="it-IT" dirty="0"/>
              <a:t>Metacognizione</a:t>
            </a:r>
          </a:p>
          <a:p>
            <a:pPr>
              <a:buNone/>
            </a:pPr>
            <a:r>
              <a:rPr lang="it-IT" sz="1600" dirty="0" smtClean="0"/>
              <a:t>          </a:t>
            </a:r>
          </a:p>
          <a:p>
            <a:pPr>
              <a:buNone/>
            </a:pPr>
            <a:r>
              <a:rPr lang="it-IT" sz="1600" dirty="0" smtClean="0"/>
              <a:t>        11/8/2017			                                                                            Cavallito Anna Lucia</a:t>
            </a:r>
            <a:endParaRPr lang="it-IT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STRATEGIE DIDATTICHE E MODALITÀ </a:t>
            </a:r>
            <a:br>
              <a:rPr lang="it-IT" sz="3200" dirty="0" smtClean="0"/>
            </a:br>
            <a:r>
              <a:rPr lang="it-IT" sz="3200" dirty="0" err="1" smtClean="0"/>
              <a:t>DI</a:t>
            </a:r>
            <a:r>
              <a:rPr lang="it-IT" sz="3200" dirty="0" smtClean="0"/>
              <a:t> INSEGNAMENTO 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40000" lnSpcReduction="20000"/>
          </a:bodyPr>
          <a:lstStyle/>
          <a:p>
            <a:pPr lvl="0"/>
            <a:r>
              <a:rPr lang="it-IT" sz="4000" dirty="0"/>
              <a:t>Semplificazione e riduzione dei concetti complessi (soprattutto quelli impliciti</a:t>
            </a:r>
            <a:r>
              <a:rPr lang="it-IT" sz="4000" dirty="0" smtClean="0"/>
              <a:t>)</a:t>
            </a:r>
            <a:endParaRPr lang="it-IT" sz="4000" dirty="0"/>
          </a:p>
          <a:p>
            <a:pPr lvl="0"/>
            <a:r>
              <a:rPr lang="it-IT" sz="4000" dirty="0"/>
              <a:t>Schemi che rendano espliciti i passaggi logici: ELENCO di PUNTI in successione </a:t>
            </a:r>
          </a:p>
          <a:p>
            <a:pPr lvl="0"/>
            <a:r>
              <a:rPr lang="it-IT" sz="4000" dirty="0"/>
              <a:t>Ma NON MAPPE CONCETTUALI (sono troppo articolate e disorientano</a:t>
            </a:r>
            <a:r>
              <a:rPr lang="it-IT" sz="4000" dirty="0" smtClean="0"/>
              <a:t>)</a:t>
            </a:r>
            <a:endParaRPr lang="it-IT" sz="4000" dirty="0"/>
          </a:p>
          <a:p>
            <a:pPr lvl="0"/>
            <a:r>
              <a:rPr lang="it-IT" sz="4000" dirty="0"/>
              <a:t>Utilizzo di frasi affermative, senza </a:t>
            </a:r>
            <a:r>
              <a:rPr lang="it-IT" sz="4000" dirty="0" smtClean="0"/>
              <a:t>subordinate</a:t>
            </a:r>
            <a:endParaRPr lang="it-IT" sz="4000" dirty="0"/>
          </a:p>
          <a:p>
            <a:pPr lvl="0"/>
            <a:r>
              <a:rPr lang="it-IT" sz="4000" dirty="0"/>
              <a:t>OBIETTIVI MINIMI nelle varie </a:t>
            </a:r>
            <a:r>
              <a:rPr lang="it-IT" sz="4000" dirty="0" smtClean="0"/>
              <a:t>discipline</a:t>
            </a:r>
            <a:endParaRPr lang="it-IT" sz="4000" dirty="0"/>
          </a:p>
          <a:p>
            <a:pPr lvl="0"/>
            <a:r>
              <a:rPr lang="it-IT" sz="4000" dirty="0"/>
              <a:t>Scomposizione di contenuti e concetti in micro-unità, partendo dal </a:t>
            </a:r>
            <a:r>
              <a:rPr lang="it-IT" sz="4000" dirty="0" smtClean="0"/>
              <a:t>concreto</a:t>
            </a:r>
            <a:endParaRPr lang="it-IT" sz="4000" dirty="0"/>
          </a:p>
          <a:p>
            <a:pPr lvl="0"/>
            <a:r>
              <a:rPr lang="it-IT" sz="4000" dirty="0"/>
              <a:t>Distinzione netta tra problematiche cognitive e problematiche motivazionali (bassa autostima)</a:t>
            </a:r>
          </a:p>
          <a:p>
            <a:pPr lvl="0"/>
            <a:r>
              <a:rPr lang="it-IT" sz="4000" dirty="0"/>
              <a:t>Adattamento dei libri di testo: evidenziare concetti fondamentali, eliminare le parti non essenziali</a:t>
            </a:r>
          </a:p>
          <a:p>
            <a:pPr lvl="0"/>
            <a:r>
              <a:rPr lang="it-IT" sz="4000" dirty="0"/>
              <a:t>Riduzione e riscrittura del testo: periodi brevi riferiti ai concetti fondamentali, immagini affiancate ai concetti chiave.</a:t>
            </a:r>
          </a:p>
          <a:p>
            <a:pPr lvl="0"/>
            <a:r>
              <a:rPr lang="it-IT" sz="4000" dirty="0"/>
              <a:t>Rafforzare l’idea principale con altre informazioni fondamentali</a:t>
            </a:r>
          </a:p>
          <a:p>
            <a:pPr lvl="0"/>
            <a:r>
              <a:rPr lang="it-IT" sz="4000" dirty="0"/>
              <a:t>Mediazione dell’apprendimento attraverso l’interazione sociale, con attività di cooperative learning (apprendimento per imitazione, atteggiamento inclusivo)</a:t>
            </a:r>
          </a:p>
          <a:p>
            <a:pPr lvl="0"/>
            <a:r>
              <a:rPr lang="it-IT" sz="4000" dirty="0"/>
              <a:t>Modulazione dell’azione didattica sulla base del feedback dell’alunno, rendendo espliciti i passaggi che favoriscono l’apprendimento dell’alunno</a:t>
            </a:r>
          </a:p>
          <a:p>
            <a:pPr lvl="0"/>
            <a:r>
              <a:rPr lang="it-IT" sz="4000" b="1" dirty="0"/>
              <a:t>Potenziamento dei punti di forza dell’alunno e non di quelli deficitari</a:t>
            </a:r>
            <a:endParaRPr lang="it-IT" sz="4000" dirty="0"/>
          </a:p>
          <a:p>
            <a:endParaRPr lang="it-IT" dirty="0" smtClean="0"/>
          </a:p>
          <a:p>
            <a:endParaRPr lang="it-IT" dirty="0" smtClean="0"/>
          </a:p>
          <a:p>
            <a:pPr>
              <a:buNone/>
            </a:pPr>
            <a:r>
              <a:rPr lang="it-IT" dirty="0" smtClean="0"/>
              <a:t>          11/8/2017			                                                                            Cavallito Anna Lucia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500034" y="428604"/>
            <a:ext cx="2643206" cy="4786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INPUT                           &gt;</a:t>
            </a:r>
          </a:p>
          <a:p>
            <a:r>
              <a:rPr lang="it-IT" b="1" dirty="0" smtClean="0"/>
              <a:t>Immissione</a:t>
            </a:r>
          </a:p>
          <a:p>
            <a:r>
              <a:rPr lang="it-IT" b="1" dirty="0" smtClean="0"/>
              <a:t>dei dati</a:t>
            </a:r>
          </a:p>
          <a:p>
            <a:r>
              <a:rPr lang="it-IT" dirty="0" smtClean="0"/>
              <a:t>(in condizioni favorevoli)</a:t>
            </a:r>
          </a:p>
          <a:p>
            <a:pPr>
              <a:buFont typeface="Arial" pitchFamily="34" charset="0"/>
              <a:buChar char="•"/>
            </a:pPr>
            <a:r>
              <a:rPr lang="it-IT" dirty="0"/>
              <a:t>C</a:t>
            </a:r>
            <a:r>
              <a:rPr lang="it-IT" dirty="0" smtClean="0"/>
              <a:t>reare la disponibilità ad apprendere e ridurre il livello di frustrazione</a:t>
            </a:r>
          </a:p>
          <a:p>
            <a:pPr>
              <a:buFont typeface="Arial" pitchFamily="34" charset="0"/>
              <a:buChar char="•"/>
            </a:pPr>
            <a:r>
              <a:rPr lang="it-IT" dirty="0"/>
              <a:t>L</a:t>
            </a:r>
            <a:r>
              <a:rPr lang="it-IT" dirty="0" smtClean="0"/>
              <a:t>a rappresentazione cognitiva si attiva attraverso il canale</a:t>
            </a:r>
          </a:p>
          <a:p>
            <a:r>
              <a:rPr lang="it-IT" dirty="0" smtClean="0"/>
              <a:t>emotivo - relazionale</a:t>
            </a:r>
          </a:p>
          <a:p>
            <a:pPr>
              <a:buFont typeface="Arial" pitchFamily="34" charset="0"/>
              <a:buChar char="•"/>
            </a:pPr>
            <a:r>
              <a:rPr lang="it-IT" dirty="0"/>
              <a:t>R</a:t>
            </a:r>
            <a:r>
              <a:rPr lang="it-IT" dirty="0" smtClean="0"/>
              <a:t>ichiesta di azioni compatibili con il livello di performance già raggiunto dall’ alunno nella competenza di riferimento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3428992" y="500042"/>
            <a:ext cx="271464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ELABORAZIONE DATI        &gt;</a:t>
            </a:r>
          </a:p>
          <a:p>
            <a:r>
              <a:rPr lang="it-IT" dirty="0" smtClean="0"/>
              <a:t>Avviene mediante le </a:t>
            </a:r>
            <a:r>
              <a:rPr lang="it-IT" b="1" dirty="0" smtClean="0"/>
              <a:t>operazioni mentali </a:t>
            </a:r>
            <a:r>
              <a:rPr lang="it-IT" dirty="0" smtClean="0"/>
              <a:t>dell’alunno e la </a:t>
            </a:r>
            <a:r>
              <a:rPr lang="it-IT" b="1" dirty="0" smtClean="0"/>
              <a:t>MEDIAZIONE DELL’INSEGNANTE </a:t>
            </a:r>
            <a:r>
              <a:rPr lang="it-IT" dirty="0" smtClean="0"/>
              <a:t>che attiva strategie di facilitazione (smontaggio dei contenuti, informazioni semplificate, riferimenti concreti, pianificazione) 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643702" y="500042"/>
            <a:ext cx="2000264" cy="8463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OUTPUT</a:t>
            </a:r>
          </a:p>
          <a:p>
            <a:r>
              <a:rPr lang="it-IT" b="1" dirty="0" smtClean="0"/>
              <a:t>Emissione del risultato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Coordinamento delle componenti delle azioni verbali, cognitive, motorie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Esposizione accurata e non impulsiva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Mantenimento il più possibile di un’attenzione sostenuta e prolungata</a:t>
            </a:r>
          </a:p>
          <a:p>
            <a:r>
              <a:rPr lang="it-IT" b="1" dirty="0" smtClean="0"/>
              <a:t>Valutazione dell’insegnante</a:t>
            </a:r>
          </a:p>
          <a:p>
            <a:endParaRPr lang="it-IT" b="1" dirty="0" smtClean="0"/>
          </a:p>
          <a:p>
            <a:endParaRPr lang="it-IT" b="1" dirty="0" smtClean="0"/>
          </a:p>
          <a:p>
            <a:endParaRPr lang="it-IT" b="1" dirty="0" smtClean="0"/>
          </a:p>
          <a:p>
            <a:r>
              <a:rPr lang="it-IT" sz="1100" b="1" dirty="0" smtClean="0"/>
              <a:t>11/8/2017</a:t>
            </a:r>
          </a:p>
          <a:p>
            <a:r>
              <a:rPr lang="it-IT" sz="1100" b="1" dirty="0" smtClean="0"/>
              <a:t>Cavallito Anna Lucia</a:t>
            </a:r>
          </a:p>
          <a:p>
            <a:endParaRPr lang="it-IT" b="1" dirty="0" smtClean="0"/>
          </a:p>
          <a:p>
            <a:endParaRPr lang="it-IT" b="1" dirty="0" smtClean="0"/>
          </a:p>
          <a:p>
            <a:endParaRPr lang="it-IT" b="1" dirty="0" smtClean="0"/>
          </a:p>
          <a:p>
            <a:endParaRPr lang="it-IT" b="1" dirty="0" smtClean="0"/>
          </a:p>
          <a:p>
            <a:endParaRPr lang="it-IT" b="1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399</Words>
  <Application>Microsoft Office PowerPoint</Application>
  <PresentationFormat>Presentazione su schermo (4:3)</PresentationFormat>
  <Paragraphs>71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Tema di Office</vt:lpstr>
      <vt:lpstr>IL FUNZIONAMENTO INTELLETTIVO LIMITE </vt:lpstr>
      <vt:lpstr>LE CAPACITÀ MAGGIORMENTE COMPROMESSE </vt:lpstr>
      <vt:lpstr>STRATEGIE DIDATTICHE E MODALITÀ  DI INSEGNAMENTO 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FUNZIONAMENTO INTELLETTIVO LIMITE</dc:title>
  <dc:creator>Acer</dc:creator>
  <cp:lastModifiedBy>Acer</cp:lastModifiedBy>
  <cp:revision>10</cp:revision>
  <dcterms:created xsi:type="dcterms:W3CDTF">2017-08-11T09:02:58Z</dcterms:created>
  <dcterms:modified xsi:type="dcterms:W3CDTF">2017-08-11T11:26:55Z</dcterms:modified>
</cp:coreProperties>
</file>