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0AB2D-D4C6-4517-B340-7DFDF093F6CF}" type="datetimeFigureOut">
              <a:rPr lang="it-IT" smtClean="0"/>
              <a:pPr/>
              <a:t>11/08/2017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9D726-45C2-42E1-AEAC-4208C13E51B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0AB2D-D4C6-4517-B340-7DFDF093F6CF}" type="datetimeFigureOut">
              <a:rPr lang="it-IT" smtClean="0"/>
              <a:pPr/>
              <a:t>11/08/2017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9D726-45C2-42E1-AEAC-4208C13E51B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0AB2D-D4C6-4517-B340-7DFDF093F6CF}" type="datetimeFigureOut">
              <a:rPr lang="it-IT" smtClean="0"/>
              <a:pPr/>
              <a:t>11/08/2017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9D726-45C2-42E1-AEAC-4208C13E51B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0AB2D-D4C6-4517-B340-7DFDF093F6CF}" type="datetimeFigureOut">
              <a:rPr lang="it-IT" smtClean="0"/>
              <a:pPr/>
              <a:t>11/08/2017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9D726-45C2-42E1-AEAC-4208C13E51B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0AB2D-D4C6-4517-B340-7DFDF093F6CF}" type="datetimeFigureOut">
              <a:rPr lang="it-IT" smtClean="0"/>
              <a:pPr/>
              <a:t>11/08/2017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9D726-45C2-42E1-AEAC-4208C13E51B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0AB2D-D4C6-4517-B340-7DFDF093F6CF}" type="datetimeFigureOut">
              <a:rPr lang="it-IT" smtClean="0"/>
              <a:pPr/>
              <a:t>11/08/2017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9D726-45C2-42E1-AEAC-4208C13E51B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0AB2D-D4C6-4517-B340-7DFDF093F6CF}" type="datetimeFigureOut">
              <a:rPr lang="it-IT" smtClean="0"/>
              <a:pPr/>
              <a:t>11/08/2017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9D726-45C2-42E1-AEAC-4208C13E51B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0AB2D-D4C6-4517-B340-7DFDF093F6CF}" type="datetimeFigureOut">
              <a:rPr lang="it-IT" smtClean="0"/>
              <a:pPr/>
              <a:t>11/08/2017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9D726-45C2-42E1-AEAC-4208C13E51B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0AB2D-D4C6-4517-B340-7DFDF093F6CF}" type="datetimeFigureOut">
              <a:rPr lang="it-IT" smtClean="0"/>
              <a:pPr/>
              <a:t>11/08/2017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9D726-45C2-42E1-AEAC-4208C13E51B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0AB2D-D4C6-4517-B340-7DFDF093F6CF}" type="datetimeFigureOut">
              <a:rPr lang="it-IT" smtClean="0"/>
              <a:pPr/>
              <a:t>11/08/2017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9D726-45C2-42E1-AEAC-4208C13E51B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0AB2D-D4C6-4517-B340-7DFDF093F6CF}" type="datetimeFigureOut">
              <a:rPr lang="it-IT" smtClean="0"/>
              <a:pPr/>
              <a:t>11/08/2017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9D726-45C2-42E1-AEAC-4208C13E51B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F0AB2D-D4C6-4517-B340-7DFDF093F6CF}" type="datetimeFigureOut">
              <a:rPr lang="it-IT" smtClean="0"/>
              <a:pPr/>
              <a:t>11/08/2017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29D726-45C2-42E1-AEAC-4208C13E51B2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base"/>
            <a:r>
              <a:rPr lang="it-IT" sz="2800" b="1" dirty="0"/>
              <a:t>Selezione dalla “Direttiva Ministeriale sui BES – Bisogni Educativi Speciali (Dir. 27/12/2012)”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 fontScale="70000" lnSpcReduction="20000"/>
          </a:bodyPr>
          <a:lstStyle/>
          <a:p>
            <a:r>
              <a:rPr lang="it-IT" i="1" dirty="0"/>
              <a:t>Vi sono comprese </a:t>
            </a:r>
            <a:r>
              <a:rPr lang="it-IT" b="1" i="1" dirty="0"/>
              <a:t>tre </a:t>
            </a:r>
            <a:r>
              <a:rPr lang="it-IT" i="1" dirty="0"/>
              <a:t>grandi sotto-categorie: quella della </a:t>
            </a:r>
            <a:r>
              <a:rPr lang="it-IT" b="1" i="1" dirty="0"/>
              <a:t>disabilità</a:t>
            </a:r>
            <a:r>
              <a:rPr lang="it-IT" i="1" dirty="0"/>
              <a:t>; quella dei </a:t>
            </a:r>
            <a:r>
              <a:rPr lang="it-IT" b="1" i="1" dirty="0"/>
              <a:t>disturbi evolutivi specifici</a:t>
            </a:r>
            <a:r>
              <a:rPr lang="it-IT" i="1" dirty="0"/>
              <a:t> e quella dello </a:t>
            </a:r>
            <a:r>
              <a:rPr lang="it-IT" b="1" i="1" dirty="0"/>
              <a:t>svantaggio socioeconomico, linguistico, culturale</a:t>
            </a:r>
            <a:r>
              <a:rPr lang="it-IT" i="1" dirty="0"/>
              <a:t>. </a:t>
            </a:r>
          </a:p>
          <a:p>
            <a:r>
              <a:rPr lang="it-IT" i="1" dirty="0"/>
              <a:t>Per “</a:t>
            </a:r>
            <a:r>
              <a:rPr lang="it-IT" b="1" i="1" dirty="0"/>
              <a:t>disturbi evolutivi specifici</a:t>
            </a:r>
            <a:r>
              <a:rPr lang="it-IT" i="1" dirty="0"/>
              <a:t>” intendiamo, oltre i </a:t>
            </a:r>
            <a:r>
              <a:rPr lang="it-IT" b="1" i="1" u="sng" dirty="0"/>
              <a:t>disturbi specifici dell’apprendimento</a:t>
            </a:r>
            <a:r>
              <a:rPr lang="it-IT" i="1" dirty="0"/>
              <a:t>, anche i </a:t>
            </a:r>
            <a:r>
              <a:rPr lang="it-IT" b="1" i="1" u="sng" dirty="0"/>
              <a:t>deficit</a:t>
            </a:r>
            <a:r>
              <a:rPr lang="it-IT" i="1" u="sng" dirty="0"/>
              <a:t> </a:t>
            </a:r>
            <a:r>
              <a:rPr lang="it-IT" b="1" i="1" u="sng" dirty="0"/>
              <a:t>del</a:t>
            </a:r>
            <a:r>
              <a:rPr lang="it-IT" b="1" i="1" dirty="0"/>
              <a:t> </a:t>
            </a:r>
            <a:r>
              <a:rPr lang="it-IT" b="1" i="1" u="sng" dirty="0"/>
              <a:t>linguaggio, delle abilità non verbali, della coordinazione motoria</a:t>
            </a:r>
            <a:r>
              <a:rPr lang="it-IT" i="1" dirty="0"/>
              <a:t>, ricomprendendo – per la comune origine nell’età evolutiva – anche </a:t>
            </a:r>
            <a:r>
              <a:rPr lang="it-IT" b="1" i="1" u="sng" dirty="0"/>
              <a:t>quelli dell’attenzione e dell’iperattività</a:t>
            </a:r>
            <a:r>
              <a:rPr lang="it-IT" i="1" dirty="0"/>
              <a:t>, mentre</a:t>
            </a:r>
            <a:r>
              <a:rPr lang="it-IT" i="1" u="sng" dirty="0"/>
              <a:t> </a:t>
            </a:r>
            <a:r>
              <a:rPr lang="it-IT" b="1" i="1" u="sng" dirty="0"/>
              <a:t>il funzionamento</a:t>
            </a:r>
            <a:r>
              <a:rPr lang="it-IT" i="1" u="sng" dirty="0"/>
              <a:t> </a:t>
            </a:r>
            <a:r>
              <a:rPr lang="it-IT" b="1" i="1" u="sng" dirty="0"/>
              <a:t>intellettivo limite può essere considerato un caso di confine fra la disabilità e il disturbo specifico</a:t>
            </a:r>
            <a:r>
              <a:rPr lang="it-IT" i="1" dirty="0"/>
              <a:t>. Per molti di questi profili i relativi codici nosografici sono ricompresi nelle stesse categorie dei principali Manuali Diagnostici e, in particolare, del </a:t>
            </a:r>
            <a:r>
              <a:rPr lang="it-IT" b="1" i="1" dirty="0"/>
              <a:t>manuale diagnostico ICD-10</a:t>
            </a:r>
            <a:r>
              <a:rPr lang="it-IT" i="1" dirty="0"/>
              <a:t>, che </a:t>
            </a:r>
            <a:r>
              <a:rPr lang="it-IT" i="1" u="sng" dirty="0"/>
              <a:t>include la classificazione internazionale delle malattie e dei problemi correlati, stilata dall'Organizzazione mondiale della sanità (OMS) e utilizzata dai Servizi Sociosanitari pubblici </a:t>
            </a:r>
            <a:r>
              <a:rPr lang="it-IT" i="1" u="sng" dirty="0" smtClean="0"/>
              <a:t>italiani.</a:t>
            </a:r>
            <a:endParaRPr lang="it-IT" i="1" u="sng" dirty="0" smtClean="0"/>
          </a:p>
          <a:p>
            <a:endParaRPr lang="it-IT" i="1" u="sng" dirty="0" smtClean="0"/>
          </a:p>
          <a:p>
            <a:pPr>
              <a:buNone/>
            </a:pPr>
            <a:r>
              <a:rPr lang="it-IT" sz="1900" dirty="0" smtClean="0"/>
              <a:t>      11/8/2017			                                                                            Cavallito Anna Lucia</a:t>
            </a:r>
            <a:endParaRPr lang="it-IT" sz="1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164</Words>
  <Application>Microsoft Office PowerPoint</Application>
  <PresentationFormat>Presentazione su schermo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Selezione dalla “Direttiva Ministeriale sui BES – Bisogni Educativi Speciali (Dir. 27/12/2012)”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Selezione dalla “Direttiva Ministeriale sui BES – Bisogni Educativi Speciali (Dir. 27/12/2012)”</dc:title>
  <dc:creator>Acer</dc:creator>
  <cp:lastModifiedBy>Acer</cp:lastModifiedBy>
  <cp:revision>2</cp:revision>
  <dcterms:created xsi:type="dcterms:W3CDTF">2017-08-11T08:57:16Z</dcterms:created>
  <dcterms:modified xsi:type="dcterms:W3CDTF">2017-08-11T11:19:53Z</dcterms:modified>
</cp:coreProperties>
</file>