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2F3CA-A6C4-4EF5-9AEC-1C57ACACE47D}" type="datetimeFigureOut">
              <a:rPr lang="it-IT" smtClean="0"/>
              <a:pPr/>
              <a:t>11/08/2017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5C20B-4FF8-4826-9739-4283CD927D19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3100" b="1" dirty="0" smtClean="0"/>
              <a:t>DAL “MANUALE DIAGNOSTICO ICD-10” </a:t>
            </a:r>
            <a:br>
              <a:rPr lang="it-IT" sz="3100" b="1" dirty="0" smtClean="0"/>
            </a:br>
            <a:r>
              <a:rPr lang="it-IT" sz="3100" b="1" dirty="0" smtClean="0"/>
              <a:t>Sindromi e disturbi da alterato sviluppo psicologico </a:t>
            </a:r>
            <a:br>
              <a:rPr lang="it-IT" sz="3100" b="1" dirty="0" smtClean="0"/>
            </a:br>
            <a:r>
              <a:rPr lang="it-IT" sz="3100" b="1" dirty="0" smtClean="0"/>
              <a:t>(codici da F80 a F89) </a:t>
            </a:r>
            <a:r>
              <a:rPr lang="it-IT" sz="1800" dirty="0" smtClean="0"/>
              <a:t/>
            </a:r>
            <a:br>
              <a:rPr lang="it-IT" sz="1800" dirty="0" smtClean="0"/>
            </a:br>
            <a:endParaRPr lang="it-IT" sz="1800" dirty="0"/>
          </a:p>
        </p:txBody>
      </p:sp>
      <p:sp>
        <p:nvSpPr>
          <p:cNvPr id="3" name="Sottotitolo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507209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sz="2400" dirty="0"/>
              <a:t>I disturbi inclusi in questa sezione hanno in comune: </a:t>
            </a:r>
            <a:endParaRPr lang="it-IT" sz="2400" dirty="0" smtClean="0"/>
          </a:p>
          <a:p>
            <a:pPr>
              <a:buNone/>
            </a:pPr>
            <a:endParaRPr lang="it-IT" sz="2400" dirty="0"/>
          </a:p>
          <a:p>
            <a:pPr>
              <a:buNone/>
            </a:pPr>
            <a:r>
              <a:rPr lang="it-IT" sz="2400" dirty="0"/>
              <a:t>a) </a:t>
            </a:r>
            <a:r>
              <a:rPr lang="it-IT" sz="2400" dirty="0" smtClean="0"/>
              <a:t>  un'insorgenza </a:t>
            </a:r>
            <a:r>
              <a:rPr lang="it-IT" sz="2400" dirty="0"/>
              <a:t>che invariabilmente si colloca nella prima o seconda infanzia; </a:t>
            </a:r>
          </a:p>
          <a:p>
            <a:pPr>
              <a:buNone/>
            </a:pPr>
            <a:r>
              <a:rPr lang="it-IT" sz="2400" dirty="0"/>
              <a:t>b) </a:t>
            </a:r>
            <a:r>
              <a:rPr lang="it-IT" sz="2400" dirty="0" smtClean="0"/>
              <a:t>  una </a:t>
            </a:r>
            <a:r>
              <a:rPr lang="it-IT" sz="2400" dirty="0"/>
              <a:t>compromissione o un ritardo dello sviluppo delle funzioni che </a:t>
            </a:r>
            <a:r>
              <a:rPr lang="it-IT" sz="2400" dirty="0" smtClean="0"/>
              <a:t>sono strettamente </a:t>
            </a:r>
            <a:r>
              <a:rPr lang="it-IT" sz="2400" dirty="0"/>
              <a:t>correlate alla maturazione biologica del sistema nervoso centrale; </a:t>
            </a:r>
          </a:p>
          <a:p>
            <a:pPr>
              <a:buNone/>
            </a:pPr>
            <a:r>
              <a:rPr lang="it-IT" sz="2400" dirty="0"/>
              <a:t>c) </a:t>
            </a:r>
            <a:r>
              <a:rPr lang="it-IT" sz="2400" dirty="0" smtClean="0"/>
              <a:t>   un </a:t>
            </a:r>
            <a:r>
              <a:rPr lang="it-IT" sz="2400" dirty="0"/>
              <a:t>decorso continuo senza remissioni o recidive. </a:t>
            </a:r>
            <a:endParaRPr lang="it-IT" sz="2400" dirty="0" smtClean="0"/>
          </a:p>
          <a:p>
            <a:pPr>
              <a:buNone/>
            </a:pPr>
            <a:endParaRPr lang="it-IT" sz="2400" dirty="0"/>
          </a:p>
          <a:p>
            <a:pPr>
              <a:buNone/>
            </a:pPr>
            <a:r>
              <a:rPr lang="it-IT" sz="2400" dirty="0" smtClean="0"/>
              <a:t>      Nella </a:t>
            </a:r>
            <a:r>
              <a:rPr lang="it-IT" sz="2400" dirty="0"/>
              <a:t>maggio parte dei casi le funzioni compromesse comprendono il linguaggio, </a:t>
            </a:r>
            <a:r>
              <a:rPr lang="it-IT" sz="2400" dirty="0" smtClean="0"/>
              <a:t>le abilità </a:t>
            </a:r>
            <a:r>
              <a:rPr lang="it-IT" sz="2400" dirty="0"/>
              <a:t>visuo-spaziali e la coordinazione motoria. </a:t>
            </a:r>
            <a:endParaRPr lang="it-IT" sz="2400" dirty="0" smtClean="0"/>
          </a:p>
          <a:p>
            <a:pPr>
              <a:buNone/>
            </a:pPr>
            <a:endParaRPr lang="it-IT" sz="2400" dirty="0"/>
          </a:p>
          <a:p>
            <a:pPr>
              <a:buNone/>
            </a:pPr>
            <a:r>
              <a:rPr lang="it-IT" sz="2400" dirty="0" smtClean="0"/>
              <a:t>      Di </a:t>
            </a:r>
            <a:r>
              <a:rPr lang="it-IT" sz="2400" dirty="0"/>
              <a:t>solito la compromissione o il ritardo è presente sin dal primo momento in cui è possibile esplorare in maniera attendibile la relativa funzione e diminuisce progressivamente man mano che il bambino cresce, </a:t>
            </a:r>
            <a:r>
              <a:rPr lang="it-IT" sz="2400" dirty="0" smtClean="0"/>
              <a:t>quantunque deficit </a:t>
            </a:r>
            <a:r>
              <a:rPr lang="it-IT" sz="2400" dirty="0"/>
              <a:t>più lievi permangono spesso nell'età adulta</a:t>
            </a:r>
            <a:r>
              <a:rPr lang="it-IT" sz="2400" dirty="0" smtClean="0"/>
              <a:t>.</a:t>
            </a:r>
          </a:p>
          <a:p>
            <a:pPr>
              <a:buNone/>
            </a:pPr>
            <a:r>
              <a:rPr lang="it-IT" sz="2400" dirty="0" smtClean="0"/>
              <a:t> </a:t>
            </a:r>
          </a:p>
          <a:p>
            <a:pPr>
              <a:buNone/>
            </a:pPr>
            <a:r>
              <a:rPr lang="it-IT" sz="2400" dirty="0" smtClean="0"/>
              <a:t> </a:t>
            </a:r>
            <a:r>
              <a:rPr lang="it-IT" sz="1400" dirty="0" smtClean="0"/>
              <a:t>11/8/2017			                                                                            Cavallito Anna Lucia</a:t>
            </a:r>
            <a:endParaRPr lang="it-IT" sz="1400" dirty="0"/>
          </a:p>
          <a:p>
            <a:pPr>
              <a:buNone/>
            </a:pPr>
            <a:endParaRPr lang="it-IT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F 80 Disturbo evolutivo specifico dell'eloquio e del linguaggio 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it-IT" sz="2000" dirty="0" smtClean="0"/>
              <a:t>L'acquisizione </a:t>
            </a:r>
            <a:r>
              <a:rPr lang="it-IT" sz="2000" dirty="0"/>
              <a:t>delle normali abilità linguistiche è compromessa sin dai primi stadi </a:t>
            </a:r>
            <a:r>
              <a:rPr lang="it-IT" sz="2000" dirty="0" smtClean="0"/>
              <a:t>dello sviluppo. </a:t>
            </a:r>
          </a:p>
          <a:p>
            <a:pPr>
              <a:buNone/>
            </a:pPr>
            <a:r>
              <a:rPr lang="it-IT" sz="2000" dirty="0" smtClean="0"/>
              <a:t>Non </a:t>
            </a:r>
            <a:r>
              <a:rPr lang="it-IT" sz="2000" dirty="0"/>
              <a:t>sono direttamente attribuibili ad alterazioni neurologiche o ad anomalie </a:t>
            </a:r>
            <a:r>
              <a:rPr lang="it-IT" sz="2000" dirty="0" smtClean="0"/>
              <a:t>dei meccanismi dell'eloquio, a compromissioni sensoriali, a ritardo mentale o a fattori ambientali. </a:t>
            </a:r>
          </a:p>
          <a:p>
            <a:pPr>
              <a:buNone/>
            </a:pPr>
            <a:r>
              <a:rPr lang="it-IT" sz="2000" dirty="0" smtClean="0"/>
              <a:t>I </a:t>
            </a:r>
            <a:r>
              <a:rPr lang="it-IT" sz="2000" dirty="0"/>
              <a:t>disturbi evolutivi specifici dell'eloquio e del linguaggio sono spesso seguiti da problemi associati, come difficoltà nella lettura e nella </a:t>
            </a:r>
            <a:r>
              <a:rPr lang="it-IT" sz="2000" dirty="0" smtClean="0"/>
              <a:t>compitazione e </a:t>
            </a:r>
            <a:r>
              <a:rPr lang="it-IT" sz="2000" dirty="0"/>
              <a:t>disturbi emotivi e comportamentali. </a:t>
            </a:r>
            <a:endParaRPr lang="it-IT" sz="2000" dirty="0" smtClean="0"/>
          </a:p>
          <a:p>
            <a:pPr>
              <a:buNone/>
            </a:pPr>
            <a:endParaRPr lang="it-IT" sz="1800" dirty="0"/>
          </a:p>
          <a:p>
            <a:r>
              <a:rPr lang="it-IT" sz="2800" b="1" dirty="0"/>
              <a:t>F 80.0</a:t>
            </a:r>
            <a:r>
              <a:rPr lang="it-IT" sz="2800" dirty="0"/>
              <a:t> </a:t>
            </a:r>
            <a:r>
              <a:rPr lang="it-IT" sz="2800" u="sng" dirty="0"/>
              <a:t>Disturbo specifico dell’articolazione dell’eloquio</a:t>
            </a:r>
            <a:r>
              <a:rPr lang="it-IT" sz="2800" dirty="0"/>
              <a:t> </a:t>
            </a:r>
          </a:p>
          <a:p>
            <a:r>
              <a:rPr lang="it-IT" sz="2800" b="1" dirty="0"/>
              <a:t>F80.1</a:t>
            </a:r>
            <a:r>
              <a:rPr lang="it-IT" sz="2800" dirty="0"/>
              <a:t> </a:t>
            </a:r>
            <a:r>
              <a:rPr lang="it-IT" sz="2800" u="sng" dirty="0"/>
              <a:t>Disturbo del linguaggio espressivo</a:t>
            </a:r>
            <a:r>
              <a:rPr lang="it-IT" sz="2800" dirty="0"/>
              <a:t> </a:t>
            </a:r>
          </a:p>
          <a:p>
            <a:r>
              <a:rPr lang="it-IT" sz="2800" b="1" dirty="0"/>
              <a:t>F80.2</a:t>
            </a:r>
            <a:r>
              <a:rPr lang="it-IT" sz="2800" dirty="0"/>
              <a:t> </a:t>
            </a:r>
            <a:r>
              <a:rPr lang="it-IT" sz="2800" u="sng" dirty="0"/>
              <a:t>Disturbo della comprensione del </a:t>
            </a:r>
            <a:r>
              <a:rPr lang="it-IT" sz="2800" u="sng" dirty="0" smtClean="0"/>
              <a:t>linguaggio</a:t>
            </a:r>
          </a:p>
          <a:p>
            <a:pPr>
              <a:buNone/>
            </a:pPr>
            <a:r>
              <a:rPr lang="it-IT" sz="1100" dirty="0" smtClean="0"/>
              <a:t>              11/8/2017			                                                                            Cavallito Anna Lucia</a:t>
            </a:r>
            <a:endParaRPr lang="it-IT" sz="1100" dirty="0"/>
          </a:p>
          <a:p>
            <a:endParaRPr lang="it-IT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b="1" dirty="0"/>
              <a:t>F 81 Disturbo</a:t>
            </a:r>
            <a:r>
              <a:rPr lang="it-IT" sz="3100" dirty="0"/>
              <a:t> </a:t>
            </a:r>
            <a:r>
              <a:rPr lang="it-IT" sz="3100" b="1" dirty="0"/>
              <a:t>evolutivo specifico delle abilità scolastiche (Comprende Dislessia) (D.S.A.)</a:t>
            </a:r>
            <a:r>
              <a:rPr lang="it-IT" sz="3100" dirty="0"/>
              <a:t> </a:t>
            </a:r>
            <a:r>
              <a:rPr lang="it-IT" sz="2800" dirty="0"/>
              <a:t/>
            </a:r>
            <a:br>
              <a:rPr lang="it-IT" sz="2800" dirty="0"/>
            </a:b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sz="2200" dirty="0"/>
              <a:t>Disturbi in cui le modalità normali di acquisizione delle capacità in questione sono compromesse sin dalle fasi iniziali dello sviluppo</a:t>
            </a:r>
            <a:r>
              <a:rPr lang="it-IT" sz="2200" dirty="0" smtClean="0"/>
              <a:t>.</a:t>
            </a:r>
          </a:p>
          <a:p>
            <a:pPr>
              <a:buNone/>
            </a:pPr>
            <a:r>
              <a:rPr lang="it-IT" sz="2200" dirty="0" smtClean="0"/>
              <a:t> </a:t>
            </a:r>
            <a:r>
              <a:rPr lang="it-IT" sz="2200" dirty="0"/>
              <a:t>Il danno non è semplicemente una conseguenza di una mancanza delle opportunità di apprendere, non è soltanto il risultato di un ritardo mentale e non è dovuta ad alcuna forma di trauma o malattia cerebrale acquisita</a:t>
            </a:r>
            <a:r>
              <a:rPr lang="it-IT" sz="2200" dirty="0" smtClean="0"/>
              <a:t>.</a:t>
            </a:r>
          </a:p>
          <a:p>
            <a:pPr>
              <a:buNone/>
            </a:pPr>
            <a:endParaRPr lang="it-IT" sz="2000" dirty="0"/>
          </a:p>
          <a:p>
            <a:r>
              <a:rPr lang="it-IT" sz="2400" b="1" dirty="0"/>
              <a:t>F81 </a:t>
            </a:r>
            <a:r>
              <a:rPr lang="it-IT" sz="2400" u="sng" dirty="0"/>
              <a:t>Disturbi evolutivi specifici delle abilità scolastiche</a:t>
            </a:r>
            <a:r>
              <a:rPr lang="it-IT" sz="2400" dirty="0"/>
              <a:t> </a:t>
            </a:r>
          </a:p>
          <a:p>
            <a:r>
              <a:rPr lang="it-IT" sz="2400" b="1" dirty="0"/>
              <a:t>F81.0</a:t>
            </a:r>
            <a:r>
              <a:rPr lang="it-IT" sz="2400" dirty="0"/>
              <a:t> </a:t>
            </a:r>
            <a:r>
              <a:rPr lang="it-IT" sz="2400" u="sng" dirty="0"/>
              <a:t>Disturbo specifico della lettura</a:t>
            </a:r>
            <a:r>
              <a:rPr lang="it-IT" sz="2400" dirty="0"/>
              <a:t> (difficoltà nella comprensione) </a:t>
            </a:r>
          </a:p>
          <a:p>
            <a:r>
              <a:rPr lang="it-IT" sz="2400" b="1" dirty="0"/>
              <a:t>F81.1</a:t>
            </a:r>
            <a:r>
              <a:rPr lang="it-IT" sz="2400" dirty="0"/>
              <a:t> </a:t>
            </a:r>
            <a:r>
              <a:rPr lang="it-IT" sz="2400" u="sng" dirty="0"/>
              <a:t>Disturbo specifico dell’ortografia </a:t>
            </a:r>
            <a:r>
              <a:rPr lang="it-IT" sz="2400" dirty="0"/>
              <a:t>(in assenza di dislessia) </a:t>
            </a:r>
          </a:p>
          <a:p>
            <a:r>
              <a:rPr lang="it-IT" sz="2400" b="1" dirty="0"/>
              <a:t>F81.2</a:t>
            </a:r>
            <a:r>
              <a:rPr lang="it-IT" sz="2400" dirty="0"/>
              <a:t> </a:t>
            </a:r>
            <a:r>
              <a:rPr lang="it-IT" sz="2400" u="sng" dirty="0"/>
              <a:t>Disturbo specifico delle abilità aritmetiche </a:t>
            </a:r>
            <a:endParaRPr lang="it-IT" sz="2400" dirty="0"/>
          </a:p>
          <a:p>
            <a:r>
              <a:rPr lang="it-IT" sz="2400" b="1" dirty="0"/>
              <a:t>F81.3</a:t>
            </a:r>
            <a:r>
              <a:rPr lang="it-IT" sz="2400" dirty="0"/>
              <a:t> </a:t>
            </a:r>
            <a:r>
              <a:rPr lang="it-IT" sz="2400" u="sng" dirty="0"/>
              <a:t>Disturbo misto delle abilità scolastiche</a:t>
            </a:r>
            <a:r>
              <a:rPr lang="it-IT" sz="2400" dirty="0"/>
              <a:t>. </a:t>
            </a:r>
            <a:r>
              <a:rPr lang="it-IT" sz="2400" dirty="0" smtClean="0"/>
              <a:t>Comorbilità </a:t>
            </a:r>
            <a:r>
              <a:rPr lang="it-IT" sz="2400" dirty="0"/>
              <a:t>di disturbo specifico delle abilità aritmetiche e di lettura e/o ortografia. </a:t>
            </a:r>
            <a:endParaRPr lang="it-IT" sz="2400" dirty="0" smtClean="0"/>
          </a:p>
          <a:p>
            <a:pPr>
              <a:buNone/>
            </a:pPr>
            <a:r>
              <a:rPr lang="it-IT" sz="1200" dirty="0" smtClean="0"/>
              <a:t>            11/8/2017			                                                                            Cavallito Anna Lucia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b="1" dirty="0"/>
              <a:t>F 82 Disturbo evolutivo specifico delle abilità motorie</a:t>
            </a:r>
            <a:r>
              <a:rPr lang="it-IT" dirty="0"/>
              <a:t>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000" dirty="0"/>
              <a:t>Disturbo nel quale la principale caratteristica è una grave compromissione dello sviluppo della coordinazione motoria, che non è spiegabile interamente nei termini di un ritardo intellettivo generale o di uno specifico disturbo neurologico congenito o acquisito. </a:t>
            </a:r>
            <a:endParaRPr lang="it-IT" sz="2000" dirty="0" smtClean="0"/>
          </a:p>
          <a:p>
            <a:pPr>
              <a:buNone/>
            </a:pPr>
            <a:endParaRPr lang="it-IT" sz="2000" dirty="0"/>
          </a:p>
          <a:p>
            <a:pPr>
              <a:buNone/>
            </a:pPr>
            <a:r>
              <a:rPr lang="it-IT" sz="2000" dirty="0" smtClean="0"/>
              <a:t>In molti </a:t>
            </a:r>
            <a:r>
              <a:rPr lang="it-IT" sz="2000" dirty="0"/>
              <a:t>casi, </a:t>
            </a:r>
            <a:r>
              <a:rPr lang="it-IT" sz="2000" dirty="0" smtClean="0"/>
              <a:t>sono presenti marcate </a:t>
            </a:r>
            <a:r>
              <a:rPr lang="it-IT" sz="2000" dirty="0"/>
              <a:t>immaturità nello sviluppo neurologico, come movimenti coreiformi (continui , fluttuanti e casuali) degli arti senza appoggio, o movimenti </a:t>
            </a:r>
            <a:r>
              <a:rPr lang="it-IT" sz="2000" dirty="0" smtClean="0"/>
              <a:t>speculari, o segni </a:t>
            </a:r>
            <a:r>
              <a:rPr lang="it-IT" sz="2000" dirty="0"/>
              <a:t>di scadente coordinazione dei movimenti fini e grossolani. </a:t>
            </a:r>
            <a:endParaRPr lang="it-IT" sz="2000" dirty="0" smtClean="0"/>
          </a:p>
          <a:p>
            <a:pPr>
              <a:buNone/>
            </a:pPr>
            <a:endParaRPr lang="it-IT" sz="2000" dirty="0"/>
          </a:p>
          <a:p>
            <a:r>
              <a:rPr lang="it-IT" sz="2000" dirty="0"/>
              <a:t>(Sindrome del bambino goffo, Disturbo evolutivo della coordinazione, Disprassia</a:t>
            </a:r>
            <a:r>
              <a:rPr lang="it-IT" sz="2000" dirty="0" smtClean="0"/>
              <a:t>)</a:t>
            </a:r>
          </a:p>
          <a:p>
            <a:endParaRPr lang="it-IT" sz="2000" dirty="0"/>
          </a:p>
          <a:p>
            <a:pPr>
              <a:buNone/>
            </a:pPr>
            <a:r>
              <a:rPr lang="it-IT" sz="1100" dirty="0" smtClean="0"/>
              <a:t>        11/8/2017			                                                                            Cavallito Anna Lucia</a:t>
            </a:r>
            <a:endParaRPr lang="it-IT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sz="2700" b="1" dirty="0"/>
              <a:t>F 83 Disturbi evolutivi specifici </a:t>
            </a:r>
            <a:r>
              <a:rPr lang="it-IT" sz="2700" b="1" dirty="0" smtClean="0"/>
              <a:t>misti ( </a:t>
            </a:r>
            <a:r>
              <a:rPr lang="it-IT" sz="2700" dirty="0" smtClean="0"/>
              <a:t>anche</a:t>
            </a:r>
            <a:r>
              <a:rPr lang="it-IT" sz="2700" b="1" dirty="0" smtClean="0"/>
              <a:t> </a:t>
            </a:r>
            <a:r>
              <a:rPr lang="it-IT" sz="2700" b="1" dirty="0"/>
              <a:t>QXX , </a:t>
            </a:r>
            <a:r>
              <a:rPr lang="it-IT" sz="2700" dirty="0"/>
              <a:t>oppure</a:t>
            </a:r>
            <a:r>
              <a:rPr lang="it-IT" sz="2700" b="1" dirty="0"/>
              <a:t> </a:t>
            </a:r>
            <a:r>
              <a:rPr lang="it-IT" sz="2700" b="1" dirty="0" smtClean="0"/>
              <a:t>R41.8) </a:t>
            </a:r>
            <a:r>
              <a:rPr lang="it-IT" sz="2700" dirty="0" smtClean="0"/>
              <a:t>denominato </a:t>
            </a:r>
            <a:r>
              <a:rPr lang="it-IT" sz="2700" b="1" dirty="0"/>
              <a:t>Funzionamento cognitivo limite, </a:t>
            </a:r>
            <a:r>
              <a:rPr lang="it-IT" sz="2700" b="1" dirty="0" smtClean="0"/>
              <a:t> </a:t>
            </a:r>
            <a:r>
              <a:rPr lang="it-IT" sz="2700" b="1" dirty="0"/>
              <a:t>Funzionamento intellettivo limite (FIL), </a:t>
            </a:r>
            <a:r>
              <a:rPr lang="it-IT" sz="2700" dirty="0"/>
              <a:t> </a:t>
            </a:r>
            <a:r>
              <a:rPr lang="it-IT" sz="2700" b="1" dirty="0"/>
              <a:t>Borderline cognitivo</a:t>
            </a:r>
            <a:r>
              <a:rPr lang="it-IT" sz="2400" dirty="0"/>
              <a:t/>
            </a:r>
            <a:br>
              <a:rPr lang="it-IT" sz="2400" dirty="0"/>
            </a:b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t-IT" sz="2400" dirty="0"/>
              <a:t>Livello intellettivo con </a:t>
            </a:r>
            <a:r>
              <a:rPr lang="it-IT" sz="2400" b="1" u="sng" dirty="0"/>
              <a:t>QI compreso indicativamente tra i valori 70 ed </a:t>
            </a:r>
            <a:r>
              <a:rPr lang="it-IT" sz="2400" b="1" u="sng" dirty="0" smtClean="0"/>
              <a:t>84</a:t>
            </a:r>
          </a:p>
          <a:p>
            <a:pPr>
              <a:buNone/>
            </a:pPr>
            <a:endParaRPr lang="it-IT" sz="2400" dirty="0"/>
          </a:p>
          <a:p>
            <a:pPr>
              <a:buNone/>
            </a:pPr>
            <a:r>
              <a:rPr lang="it-IT" sz="2400" dirty="0" smtClean="0"/>
              <a:t>È presente </a:t>
            </a:r>
            <a:r>
              <a:rPr lang="it-IT" sz="2400" dirty="0"/>
              <a:t>una mescolanza di disturbi evolutivi specifici dell'eloquio e del linguaggio, delle capacità scolastiche e della funzione motoria, ma </a:t>
            </a:r>
            <a:r>
              <a:rPr lang="it-IT" sz="2400" dirty="0" smtClean="0"/>
              <a:t>nessun </a:t>
            </a:r>
            <a:r>
              <a:rPr lang="it-IT" sz="2400" dirty="0"/>
              <a:t>disturbo prevale in maniera tale da costituire la diagnosi principale. </a:t>
            </a:r>
            <a:endParaRPr lang="it-IT" sz="2400" dirty="0" smtClean="0"/>
          </a:p>
          <a:p>
            <a:pPr>
              <a:buNone/>
            </a:pPr>
            <a:endParaRPr lang="it-IT" sz="2400" dirty="0"/>
          </a:p>
          <a:p>
            <a:pPr>
              <a:buNone/>
            </a:pPr>
            <a:r>
              <a:rPr lang="it-IT" sz="2400" dirty="0" smtClean="0"/>
              <a:t>È frequentemente, ma non in ogni caso, associato ad </a:t>
            </a:r>
            <a:r>
              <a:rPr lang="it-IT" sz="2400" u="sng" dirty="0" smtClean="0"/>
              <a:t>un certo grado di deterioramento cognitivo generale. </a:t>
            </a:r>
          </a:p>
          <a:p>
            <a:pPr>
              <a:buNone/>
            </a:pPr>
            <a:r>
              <a:rPr lang="it-IT" sz="2400" dirty="0" smtClean="0"/>
              <a:t> </a:t>
            </a:r>
            <a:r>
              <a:rPr lang="it-IT" sz="1100" dirty="0" smtClean="0"/>
              <a:t>11/8/2017			                                                                            Cavallito Anna Lucia</a:t>
            </a:r>
            <a:endParaRPr lang="it-IT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b="1" dirty="0"/>
              <a:t>F 90.0 Disturbo dell'attività e dell'attenzione 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52864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sz="1600" dirty="0"/>
              <a:t>E</a:t>
            </a:r>
            <a:r>
              <a:rPr lang="it-IT" sz="1600" dirty="0" smtClean="0"/>
              <a:t>sordio </a:t>
            </a:r>
            <a:r>
              <a:rPr lang="it-IT" sz="1600" dirty="0"/>
              <a:t>precoce (di solito nei primi cinque anni di vita</a:t>
            </a:r>
            <a:r>
              <a:rPr lang="it-IT" sz="1600" dirty="0" smtClean="0"/>
              <a:t>) </a:t>
            </a:r>
          </a:p>
          <a:p>
            <a:r>
              <a:rPr lang="it-IT" sz="1600" dirty="0" smtClean="0"/>
              <a:t>mancanza </a:t>
            </a:r>
            <a:r>
              <a:rPr lang="it-IT" sz="1600" dirty="0"/>
              <a:t>di perseveranza nelle attività che richiedono un impegno cognitivo </a:t>
            </a:r>
          </a:p>
          <a:p>
            <a:r>
              <a:rPr lang="it-IT" sz="1600" dirty="0" smtClean="0"/>
              <a:t>tendenza </a:t>
            </a:r>
            <a:r>
              <a:rPr lang="it-IT" sz="1600" dirty="0"/>
              <a:t>a passare da </a:t>
            </a:r>
            <a:r>
              <a:rPr lang="it-IT" sz="1600" dirty="0" smtClean="0"/>
              <a:t>un'attività </a:t>
            </a:r>
            <a:r>
              <a:rPr lang="it-IT" sz="1600" dirty="0"/>
              <a:t>all'altra senza completarne </a:t>
            </a:r>
            <a:r>
              <a:rPr lang="it-IT" sz="1600" dirty="0" smtClean="0"/>
              <a:t>alcuna</a:t>
            </a:r>
            <a:endParaRPr lang="it-IT" sz="1600" dirty="0"/>
          </a:p>
          <a:p>
            <a:r>
              <a:rPr lang="it-IT" sz="1600" dirty="0" smtClean="0"/>
              <a:t>attività </a:t>
            </a:r>
            <a:r>
              <a:rPr lang="it-IT" sz="1600" dirty="0"/>
              <a:t>disorganizzata, mal regolata ed eccessiva</a:t>
            </a:r>
            <a:r>
              <a:rPr lang="it-IT" sz="1600" dirty="0" smtClean="0"/>
              <a:t>.</a:t>
            </a:r>
          </a:p>
          <a:p>
            <a:pPr>
              <a:buNone/>
            </a:pPr>
            <a:endParaRPr lang="it-IT" sz="1600" dirty="0"/>
          </a:p>
          <a:p>
            <a:pPr>
              <a:buNone/>
            </a:pPr>
            <a:r>
              <a:rPr lang="it-IT" sz="1600" dirty="0"/>
              <a:t>I bambini ipercinetici cono spesso imprudenti e impulsivi, inclini agli incidenti e vanno incontro </a:t>
            </a:r>
            <a:r>
              <a:rPr lang="it-IT" sz="1600" dirty="0" smtClean="0"/>
              <a:t>a problemi </a:t>
            </a:r>
            <a:r>
              <a:rPr lang="it-IT" sz="1600" dirty="0"/>
              <a:t>disciplinari per infrazioni dovute a mancanza di </a:t>
            </a:r>
            <a:r>
              <a:rPr lang="it-IT" sz="1600" dirty="0" smtClean="0"/>
              <a:t>riflessioni, piuttosto </a:t>
            </a:r>
            <a:r>
              <a:rPr lang="it-IT" sz="1600" dirty="0"/>
              <a:t>che a deliberata disobbedienza.  </a:t>
            </a:r>
            <a:endParaRPr lang="it-IT" sz="1600" dirty="0" smtClean="0"/>
          </a:p>
          <a:p>
            <a:pPr>
              <a:buNone/>
            </a:pPr>
            <a:endParaRPr lang="it-IT" sz="1600" dirty="0"/>
          </a:p>
          <a:p>
            <a:pPr>
              <a:buNone/>
            </a:pPr>
            <a:r>
              <a:rPr lang="it-IT" sz="1600" dirty="0"/>
              <a:t>I loro rapporto con gli adulti sono spesso socialmente disinibiti, con assenza della normale cautela </a:t>
            </a:r>
            <a:r>
              <a:rPr lang="it-IT" sz="1600" dirty="0" smtClean="0"/>
              <a:t>e riservatezza</a:t>
            </a:r>
            <a:r>
              <a:rPr lang="it-IT" sz="1600" dirty="0"/>
              <a:t>. </a:t>
            </a:r>
            <a:endParaRPr lang="it-IT" sz="1600" dirty="0" smtClean="0"/>
          </a:p>
          <a:p>
            <a:pPr>
              <a:buNone/>
            </a:pPr>
            <a:endParaRPr lang="it-IT" sz="1600" dirty="0"/>
          </a:p>
          <a:p>
            <a:pPr>
              <a:buNone/>
            </a:pPr>
            <a:r>
              <a:rPr lang="it-IT" sz="1600" dirty="0"/>
              <a:t>Essi sono impopolari presso gli altri bambini e possono diventare isolati. </a:t>
            </a:r>
          </a:p>
          <a:p>
            <a:pPr>
              <a:buNone/>
            </a:pPr>
            <a:r>
              <a:rPr lang="it-IT" sz="1600" dirty="0"/>
              <a:t>È comune una compromissione cognitiva e ritardi specifici dello sviluppo motorio e del linguaggio sono </a:t>
            </a:r>
          </a:p>
          <a:p>
            <a:pPr>
              <a:buNone/>
            </a:pPr>
            <a:r>
              <a:rPr lang="it-IT" sz="1600" dirty="0" smtClean="0"/>
              <a:t>         sproporzionalmente </a:t>
            </a:r>
            <a:r>
              <a:rPr lang="it-IT" sz="1600" dirty="0"/>
              <a:t>frequenti. </a:t>
            </a:r>
            <a:endParaRPr lang="it-IT" sz="1600" dirty="0" smtClean="0"/>
          </a:p>
          <a:p>
            <a:pPr>
              <a:buNone/>
            </a:pPr>
            <a:endParaRPr lang="it-IT" sz="1600" dirty="0"/>
          </a:p>
          <a:p>
            <a:pPr>
              <a:buNone/>
            </a:pPr>
            <a:r>
              <a:rPr lang="it-IT" sz="1600" dirty="0"/>
              <a:t>C</a:t>
            </a:r>
            <a:r>
              <a:rPr lang="it-IT" sz="1600" dirty="0" smtClean="0"/>
              <a:t>omportamento </a:t>
            </a:r>
            <a:r>
              <a:rPr lang="it-IT" sz="1600" dirty="0"/>
              <a:t>antisociale e la scarsa autostima</a:t>
            </a:r>
            <a:r>
              <a:rPr lang="it-IT" sz="1600" dirty="0" smtClean="0"/>
              <a:t>.</a:t>
            </a:r>
          </a:p>
          <a:p>
            <a:pPr>
              <a:buNone/>
            </a:pPr>
            <a:endParaRPr lang="it-IT" sz="1600" dirty="0"/>
          </a:p>
          <a:p>
            <a:pPr>
              <a:buNone/>
            </a:pPr>
            <a:r>
              <a:rPr lang="it-IT" sz="1600" dirty="0"/>
              <a:t>L’</a:t>
            </a:r>
            <a:r>
              <a:rPr lang="it-IT" sz="1600" b="1" dirty="0"/>
              <a:t>ADHD</a:t>
            </a:r>
            <a:r>
              <a:rPr lang="it-IT" sz="1600" dirty="0"/>
              <a:t> si caratterizza per un’importante eterogeneità clinica: infatti, oltre a disattenzione, </a:t>
            </a:r>
            <a:r>
              <a:rPr lang="it-IT" sz="1600" dirty="0" smtClean="0"/>
              <a:t>impulsività, iperattività</a:t>
            </a:r>
            <a:r>
              <a:rPr lang="it-IT" sz="1600" dirty="0"/>
              <a:t>,  è spesso presente una certa comorbilità legata ai DSA e ai disturbi d’ansia e di umore</a:t>
            </a:r>
            <a:r>
              <a:rPr lang="it-IT" sz="1600" dirty="0" smtClean="0"/>
              <a:t>.</a:t>
            </a:r>
          </a:p>
          <a:p>
            <a:pPr>
              <a:buNone/>
            </a:pPr>
            <a:endParaRPr lang="it-IT" sz="1200" dirty="0"/>
          </a:p>
          <a:p>
            <a:pPr>
              <a:buNone/>
            </a:pPr>
            <a:r>
              <a:rPr lang="it-IT" sz="1600" dirty="0"/>
              <a:t> </a:t>
            </a:r>
            <a:r>
              <a:rPr lang="it-IT" sz="1200" dirty="0" smtClean="0"/>
              <a:t> 11/8/2017			                                                                            Cavallito Anna Lucia</a:t>
            </a:r>
            <a:endParaRPr lang="it-IT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721</Words>
  <Application>Microsoft Office PowerPoint</Application>
  <PresentationFormat>Presentazione su schermo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DAL “MANUALE DIAGNOSTICO ICD-10”  Sindromi e disturbi da alterato sviluppo psicologico  (codici da F80 a F89)  </vt:lpstr>
      <vt:lpstr>F 80 Disturbo evolutivo specifico dell'eloquio e del linguaggio </vt:lpstr>
      <vt:lpstr>F 81 Disturbo evolutivo specifico delle abilità scolastiche (Comprende Dislessia) (D.S.A.)  </vt:lpstr>
      <vt:lpstr>F 82 Disturbo evolutivo specifico delle abilità motorie  </vt:lpstr>
      <vt:lpstr>F 83 Disturbi evolutivi specifici misti ( anche QXX , oppure R41.8) denominato Funzionamento cognitivo limite,  Funzionamento intellettivo limite (FIL),  Borderline cognitivo </vt:lpstr>
      <vt:lpstr>F 90.0 Disturbo dell'attività e dell'attenzione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DAL “MANUALE DIAGNOSTICO ICD-10”   Sindromi e disturbi da alterato sviluppo psicologico  (codici da F80 a F89)  </dc:title>
  <dc:creator>Acer</dc:creator>
  <cp:lastModifiedBy>Acer</cp:lastModifiedBy>
  <cp:revision>16</cp:revision>
  <dcterms:created xsi:type="dcterms:W3CDTF">2017-08-11T08:05:37Z</dcterms:created>
  <dcterms:modified xsi:type="dcterms:W3CDTF">2017-08-11T11:27:37Z</dcterms:modified>
</cp:coreProperties>
</file>